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2" r:id="rId6"/>
    <p:sldId id="263" r:id="rId7"/>
    <p:sldId id="260" r:id="rId8"/>
    <p:sldId id="261"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64" d="100"/>
          <a:sy n="64" d="100"/>
        </p:scale>
        <p:origin x="90"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10/8/2015</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10/8/2015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10/8/2015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10/8/2015</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10/8/2015</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10/8/2015</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10/8/2015</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thefamouspeople.com/profiles/isaac-newton-124.php" TargetMode="External"/><Relationship Id="rId2" Type="http://schemas.openxmlformats.org/officeDocument/2006/relationships/hyperlink" Target="http://users.clas.ufl.edu/ufhatch/pages/01-courses/current-courses/08sr-newton.htm" TargetMode="External"/><Relationship Id="rId1" Type="http://schemas.openxmlformats.org/officeDocument/2006/relationships/slideLayout" Target="../slideLayouts/slideLayout7.xml"/><Relationship Id="rId5" Type="http://schemas.openxmlformats.org/officeDocument/2006/relationships/hyperlink" Target="http://teachertech.rice.edu/Participants/louviere/Newton/" TargetMode="External"/><Relationship Id="rId4" Type="http://schemas.openxmlformats.org/officeDocument/2006/relationships/hyperlink" Target="http://www.isaacnewton.org.uk/essays/Knighthoo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Sir </a:t>
            </a:r>
            <a:r>
              <a:rPr lang="en-US" smtClean="0"/>
              <a:t>Isaac Newton</a:t>
            </a:r>
            <a:endParaRPr lang="en-US" dirty="0"/>
          </a:p>
        </p:txBody>
      </p:sp>
      <p:sp>
        <p:nvSpPr>
          <p:cNvPr id="3" name="Subtitle 2"/>
          <p:cNvSpPr>
            <a:spLocks noGrp="1"/>
          </p:cNvSpPr>
          <p:nvPr>
            <p:ph type="subTitle" idx="1"/>
          </p:nvPr>
        </p:nvSpPr>
        <p:spPr/>
        <p:txBody>
          <a:bodyPr/>
          <a:lstStyle/>
          <a:p>
            <a:r>
              <a:rPr lang="en-US" dirty="0" smtClean="0"/>
              <a:t>By </a:t>
            </a:r>
            <a:r>
              <a:rPr lang="en-US" smtClean="0"/>
              <a:t>Maddie Beard</a:t>
            </a:r>
            <a:endParaRPr lang="en-US" dirty="0"/>
          </a:p>
        </p:txBody>
      </p:sp>
    </p:spTree>
    <p:extLst>
      <p:ext uri="{BB962C8B-B14F-4D97-AF65-F5344CB8AC3E}">
        <p14:creationId xmlns:p14="http://schemas.microsoft.com/office/powerpoint/2010/main" val="2066433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0596" y="745177"/>
            <a:ext cx="8934708" cy="5893921"/>
          </a:xfrm>
          <a:prstGeom prst="rect">
            <a:avLst/>
          </a:prstGeom>
          <a:noFill/>
        </p:spPr>
        <p:txBody>
          <a:bodyPr wrap="square" rtlCol="0">
            <a:spAutoFit/>
          </a:bodyPr>
          <a:lstStyle/>
          <a:p>
            <a:r>
              <a:rPr lang="en-US" sz="2900" dirty="0" smtClean="0"/>
              <a:t>Sir Isaac Newton's three laws of motion:</a:t>
            </a:r>
          </a:p>
          <a:p>
            <a:pPr marL="514350" indent="-514350">
              <a:buAutoNum type="arabicPeriod"/>
            </a:pPr>
            <a:r>
              <a:rPr lang="en-US" sz="2900" dirty="0" smtClean="0"/>
              <a:t>Inertia </a:t>
            </a:r>
            <a:r>
              <a:rPr lang="en-US" sz="2900" dirty="0"/>
              <a:t>"An object at rest will remain at rest unless acted on by an unbalanced force. An object in motion continues in motion with the same speed and in the same direction unless acted upon by an unbalanced force</a:t>
            </a:r>
            <a:r>
              <a:rPr lang="en-US" sz="2900" dirty="0" smtClean="0"/>
              <a:t>."</a:t>
            </a:r>
          </a:p>
          <a:p>
            <a:pPr marL="514350" indent="-514350">
              <a:buAutoNum type="arabicPeriod"/>
            </a:pPr>
            <a:r>
              <a:rPr lang="en-US" sz="2900" dirty="0"/>
              <a:t>"Acceleration is produced when a force acts on a mass. The greater the mass (of the object being accelerated) the greater the amount of force needed (to accelerate the object</a:t>
            </a:r>
            <a:r>
              <a:rPr lang="en-US" sz="2900" dirty="0" smtClean="0"/>
              <a:t>)."</a:t>
            </a:r>
          </a:p>
          <a:p>
            <a:pPr marL="514350" indent="-514350">
              <a:buAutoNum type="arabicPeriod"/>
            </a:pPr>
            <a:r>
              <a:rPr lang="en-US" sz="2900" dirty="0" smtClean="0"/>
              <a:t>" For each action, there is an equal and opposite reaction. "</a:t>
            </a:r>
            <a:endParaRPr lang="en-US" sz="2900" dirty="0"/>
          </a:p>
        </p:txBody>
      </p:sp>
    </p:spTree>
    <p:extLst>
      <p:ext uri="{BB962C8B-B14F-4D97-AF65-F5344CB8AC3E}">
        <p14:creationId xmlns:p14="http://schemas.microsoft.com/office/powerpoint/2010/main" val="1993288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0785" y="1414429"/>
            <a:ext cx="7072446" cy="4555093"/>
          </a:xfrm>
          <a:prstGeom prst="rect">
            <a:avLst/>
          </a:prstGeom>
          <a:noFill/>
        </p:spPr>
        <p:txBody>
          <a:bodyPr wrap="square" rtlCol="0">
            <a:spAutoFit/>
          </a:bodyPr>
          <a:lstStyle/>
          <a:p>
            <a:r>
              <a:rPr lang="en-US" sz="2900" dirty="0" smtClean="0"/>
              <a:t>I used the following websites:</a:t>
            </a:r>
          </a:p>
          <a:p>
            <a:r>
              <a:rPr lang="en-US" sz="2900" dirty="0">
                <a:hlinkClick r:id="rId2"/>
              </a:rPr>
              <a:t>http://</a:t>
            </a:r>
            <a:r>
              <a:rPr lang="en-US" sz="2900" dirty="0" smtClean="0">
                <a:hlinkClick r:id="rId2"/>
              </a:rPr>
              <a:t>users.clas.ufl.edu/ufhatch/pages/01-courses/current-courses/08sr-newton.htm</a:t>
            </a:r>
            <a:r>
              <a:rPr lang="en-US" sz="2900" dirty="0" smtClean="0"/>
              <a:t>,</a:t>
            </a:r>
          </a:p>
          <a:p>
            <a:r>
              <a:rPr lang="en-US" sz="2900" dirty="0">
                <a:hlinkClick r:id="rId3"/>
              </a:rPr>
              <a:t>http://</a:t>
            </a:r>
            <a:r>
              <a:rPr lang="en-US" sz="2900" dirty="0" smtClean="0">
                <a:hlinkClick r:id="rId3"/>
              </a:rPr>
              <a:t>www.thefamouspeople.com/profiles/isaac-newton-124.php</a:t>
            </a:r>
            <a:r>
              <a:rPr lang="en-US" sz="2900" dirty="0"/>
              <a:t>, </a:t>
            </a:r>
            <a:r>
              <a:rPr lang="en-US" sz="2900" dirty="0">
                <a:hlinkClick r:id="rId4"/>
              </a:rPr>
              <a:t>http://</a:t>
            </a:r>
            <a:r>
              <a:rPr lang="en-US" sz="2900" dirty="0" smtClean="0">
                <a:hlinkClick r:id="rId4"/>
              </a:rPr>
              <a:t>www.isaacnewton.org.uk/essays/Knighthood</a:t>
            </a:r>
            <a:r>
              <a:rPr lang="en-US" sz="2900" dirty="0"/>
              <a:t>, </a:t>
            </a:r>
            <a:r>
              <a:rPr lang="en-US" sz="2900" dirty="0">
                <a:hlinkClick r:id="rId5"/>
              </a:rPr>
              <a:t>http://teachertech.rice.edu/Participants/louviere/Newton</a:t>
            </a:r>
            <a:r>
              <a:rPr lang="en-US" sz="2900" dirty="0" smtClean="0">
                <a:hlinkClick r:id="rId5"/>
              </a:rPr>
              <a:t>/</a:t>
            </a:r>
            <a:r>
              <a:rPr lang="en-US" sz="2900" dirty="0" smtClean="0"/>
              <a:t> </a:t>
            </a:r>
            <a:endParaRPr lang="en-US" sz="2900" dirty="0"/>
          </a:p>
        </p:txBody>
      </p:sp>
    </p:spTree>
    <p:extLst>
      <p:ext uri="{BB962C8B-B14F-4D97-AF65-F5344CB8AC3E}">
        <p14:creationId xmlns:p14="http://schemas.microsoft.com/office/powerpoint/2010/main" val="280463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p:nvPr/>
        </p:nvSpPr>
        <p:spPr>
          <a:xfrm>
            <a:off x="441236" y="1358471"/>
            <a:ext cx="11467149" cy="5001369"/>
          </a:xfrm>
          <a:prstGeom prst="rect">
            <a:avLst/>
          </a:prstGeom>
        </p:spPr>
        <p:txBody>
          <a:bodyPr wrap="square">
            <a:spAutoFit/>
          </a:bodyPr>
          <a:lstStyle/>
          <a:p>
            <a:r>
              <a:rPr lang="en-US" sz="2900" dirty="0" smtClean="0"/>
              <a:t>Sir Isaac Newton was born on December 25th, 1642. His father, who was also named Isaac, died three months before his birthday. His mother remarried when Isaac was 3, leaving him to his maternal ( mother's side ) grandmother. He became an amazing student in at The King's School in Grantham, his school before college. In 1653, his mother's second husband died and she returned to </a:t>
            </a:r>
            <a:r>
              <a:rPr lang="en-US" sz="2900" dirty="0" err="1" smtClean="0"/>
              <a:t>Woolsthrope</a:t>
            </a:r>
            <a:r>
              <a:rPr lang="en-US" sz="2900" dirty="0" smtClean="0"/>
              <a:t>. Isaac also returned. He tried to become a farmer, to fulfill his birthright  as a farmer, but he failed, much to his pleasure. As a child, he had always had emotional collapses where he would attack both enemies and friends.</a:t>
            </a:r>
          </a:p>
        </p:txBody>
      </p:sp>
    </p:spTree>
    <p:extLst>
      <p:ext uri="{BB962C8B-B14F-4D97-AF65-F5344CB8AC3E}">
        <p14:creationId xmlns:p14="http://schemas.microsoft.com/office/powerpoint/2010/main" val="562928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p:nvPr/>
        </p:nvSpPr>
        <p:spPr>
          <a:xfrm>
            <a:off x="1348223" y="1290237"/>
            <a:ext cx="9785494" cy="4108817"/>
          </a:xfrm>
          <a:prstGeom prst="rect">
            <a:avLst/>
          </a:prstGeom>
        </p:spPr>
        <p:txBody>
          <a:bodyPr wrap="square">
            <a:spAutoFit/>
          </a:bodyPr>
          <a:lstStyle/>
          <a:p>
            <a:r>
              <a:rPr lang="en-US" sz="2900" dirty="0" smtClean="0"/>
              <a:t>Isaac went back to his school in Grantham, then </a:t>
            </a:r>
            <a:r>
              <a:rPr lang="en-US" sz="2900" dirty="0"/>
              <a:t>became an undergraduate at Trinity College, Cambridge. He received financial help from the school.  This was 1661. </a:t>
            </a:r>
            <a:r>
              <a:rPr lang="en-US" sz="2900" dirty="0" smtClean="0"/>
              <a:t>There he developed an interest for astrometry, mathematics, physics, and optics at Cambridge. He developed an interest in advanced science, although he was taught standard curriculum, and he spent his free time reading about the works of modern philosophers. </a:t>
            </a:r>
          </a:p>
        </p:txBody>
      </p:sp>
    </p:spTree>
    <p:extLst>
      <p:ext uri="{BB962C8B-B14F-4D97-AF65-F5344CB8AC3E}">
        <p14:creationId xmlns:p14="http://schemas.microsoft.com/office/powerpoint/2010/main" val="751753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63937" y="2030607"/>
            <a:ext cx="8388307" cy="3662541"/>
          </a:xfrm>
          <a:prstGeom prst="rect">
            <a:avLst/>
          </a:prstGeom>
          <a:noFill/>
        </p:spPr>
        <p:txBody>
          <a:bodyPr wrap="square" rtlCol="0">
            <a:spAutoFit/>
          </a:bodyPr>
          <a:lstStyle/>
          <a:p>
            <a:r>
              <a:rPr lang="en-US" sz="2900" dirty="0" smtClean="0"/>
              <a:t>He had to leave school in 1665 because of an epidemic that lasted until 1667. In 1666, Isaac watched an apple fall. </a:t>
            </a:r>
            <a:r>
              <a:rPr lang="en-US" sz="2900" dirty="0"/>
              <a:t>He </a:t>
            </a:r>
            <a:r>
              <a:rPr lang="en-US" sz="2900" dirty="0" smtClean="0"/>
              <a:t>quotes later, "In </a:t>
            </a:r>
            <a:r>
              <a:rPr lang="en-US" sz="2900" dirty="0"/>
              <a:t>the same year I began to think of gravity extending to the orb of the Moon</a:t>
            </a:r>
            <a:r>
              <a:rPr lang="en-US" sz="2900" dirty="0" smtClean="0"/>
              <a:t>." According to my link, he did not recall this correctly, and he actually came to this conclusion 20 years later.</a:t>
            </a:r>
          </a:p>
        </p:txBody>
      </p:sp>
    </p:spTree>
    <p:extLst>
      <p:ext uri="{BB962C8B-B14F-4D97-AF65-F5344CB8AC3E}">
        <p14:creationId xmlns:p14="http://schemas.microsoft.com/office/powerpoint/2010/main" val="900801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20066" y="241812"/>
            <a:ext cx="7214790" cy="5723024"/>
          </a:xfrm>
          <a:prstGeom prst="rect">
            <a:avLst/>
          </a:prstGeom>
        </p:spPr>
      </p:pic>
      <p:sp>
        <p:nvSpPr>
          <p:cNvPr id="3" name="TextBox 2"/>
          <p:cNvSpPr txBox="1"/>
          <p:nvPr/>
        </p:nvSpPr>
        <p:spPr>
          <a:xfrm>
            <a:off x="334555" y="6212118"/>
            <a:ext cx="11187827" cy="369332"/>
          </a:xfrm>
          <a:prstGeom prst="rect">
            <a:avLst/>
          </a:prstGeom>
          <a:noFill/>
        </p:spPr>
        <p:txBody>
          <a:bodyPr wrap="square" rtlCol="0">
            <a:spAutoFit/>
          </a:bodyPr>
          <a:lstStyle/>
          <a:p>
            <a:r>
              <a:rPr lang="en-US" dirty="0"/>
              <a:t>https://</a:t>
            </a:r>
            <a:r>
              <a:rPr lang="en-US" dirty="0" err="1"/>
              <a:t>www.akg-images.co.uk</a:t>
            </a:r>
            <a:r>
              <a:rPr lang="en-US" dirty="0"/>
              <a:t>/Docs/AKG/Media/TR3_WATERMARKED/a/a/2/d/AKG333767.jpg</a:t>
            </a:r>
          </a:p>
        </p:txBody>
      </p:sp>
    </p:spTree>
    <p:extLst>
      <p:ext uri="{BB962C8B-B14F-4D97-AF65-F5344CB8AC3E}">
        <p14:creationId xmlns:p14="http://schemas.microsoft.com/office/powerpoint/2010/main" val="642452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3125" y="2117859"/>
            <a:ext cx="9180373" cy="3662541"/>
          </a:xfrm>
          <a:prstGeom prst="rect">
            <a:avLst/>
          </a:prstGeom>
          <a:noFill/>
        </p:spPr>
        <p:txBody>
          <a:bodyPr wrap="square" rtlCol="0">
            <a:spAutoFit/>
          </a:bodyPr>
          <a:lstStyle/>
          <a:p>
            <a:r>
              <a:rPr lang="en-US" sz="2900" dirty="0"/>
              <a:t>In April 1667, </a:t>
            </a:r>
            <a:r>
              <a:rPr lang="en-US" sz="2900" dirty="0" smtClean="0"/>
              <a:t>Isaac returned </a:t>
            </a:r>
            <a:r>
              <a:rPr lang="en-US" sz="2900" dirty="0"/>
              <a:t>to Cambridge </a:t>
            </a:r>
            <a:r>
              <a:rPr lang="en-US" sz="2900" dirty="0" smtClean="0"/>
              <a:t>and was </a:t>
            </a:r>
            <a:r>
              <a:rPr lang="en-US" sz="2900" dirty="0"/>
              <a:t>elected a minor </a:t>
            </a:r>
            <a:r>
              <a:rPr lang="en-US" sz="2900" dirty="0" smtClean="0"/>
              <a:t>fellow. In </a:t>
            </a:r>
            <a:r>
              <a:rPr lang="en-US" sz="2900" dirty="0"/>
              <a:t>the next year he became a senior </a:t>
            </a:r>
            <a:r>
              <a:rPr lang="en-US" sz="2900" dirty="0" smtClean="0"/>
              <a:t>fellow. In 1669 became </a:t>
            </a:r>
            <a:r>
              <a:rPr lang="en-US" sz="2900" dirty="0" err="1"/>
              <a:t>Lucasian</a:t>
            </a:r>
            <a:r>
              <a:rPr lang="en-US" sz="2900" dirty="0"/>
              <a:t> Professor of Mathematics. </a:t>
            </a:r>
            <a:r>
              <a:rPr lang="en-US" sz="2900" dirty="0" smtClean="0"/>
              <a:t>He was able to continue his studies of optics as a result of this. In 1672, he published a paper about optics. He also met a man named Robert Hooke, who found a pattern in Isaac's behavior.</a:t>
            </a:r>
            <a:endParaRPr lang="en-US" sz="2900" dirty="0"/>
          </a:p>
        </p:txBody>
      </p:sp>
    </p:spTree>
    <p:extLst>
      <p:ext uri="{BB962C8B-B14F-4D97-AF65-F5344CB8AC3E}">
        <p14:creationId xmlns:p14="http://schemas.microsoft.com/office/powerpoint/2010/main" val="388963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8819" y="1419048"/>
            <a:ext cx="9101071" cy="5001369"/>
          </a:xfrm>
          <a:prstGeom prst="rect">
            <a:avLst/>
          </a:prstGeom>
          <a:noFill/>
        </p:spPr>
        <p:txBody>
          <a:bodyPr wrap="square" rtlCol="0">
            <a:spAutoFit/>
          </a:bodyPr>
          <a:lstStyle/>
          <a:p>
            <a:r>
              <a:rPr lang="en-US" sz="2900" dirty="0"/>
              <a:t>In August of 1684, </a:t>
            </a:r>
            <a:r>
              <a:rPr lang="en-US" sz="2900" dirty="0" smtClean="0"/>
              <a:t>Robert Hooke, Edmund Halley and Christopher Wren were struggling with planetary motion. Edmund came and </a:t>
            </a:r>
            <a:r>
              <a:rPr lang="en-US" sz="2900" dirty="0"/>
              <a:t>asked </a:t>
            </a:r>
            <a:r>
              <a:rPr lang="en-US" sz="2900" dirty="0" smtClean="0"/>
              <a:t>Isaac, " </a:t>
            </a:r>
            <a:r>
              <a:rPr lang="en-US" sz="2900" dirty="0"/>
              <a:t>What type of curve does a planet describe in its orbit around the sun, assuming an inverse square law of attraction</a:t>
            </a:r>
            <a:r>
              <a:rPr lang="en-US" sz="2900" dirty="0" smtClean="0"/>
              <a:t>?" Newton answered, "an ellipse". He has actually miscalculated. He had made his conclusion shortly after Robert has sent him letters about planetary motion, a correspondence which Isaac ended quickly.</a:t>
            </a:r>
            <a:endParaRPr lang="en-US" sz="2900" dirty="0"/>
          </a:p>
        </p:txBody>
      </p:sp>
    </p:spTree>
    <p:extLst>
      <p:ext uri="{BB962C8B-B14F-4D97-AF65-F5344CB8AC3E}">
        <p14:creationId xmlns:p14="http://schemas.microsoft.com/office/powerpoint/2010/main" val="1982844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9689" y="1552368"/>
            <a:ext cx="8727209" cy="4555093"/>
          </a:xfrm>
          <a:prstGeom prst="rect">
            <a:avLst/>
          </a:prstGeom>
          <a:noFill/>
        </p:spPr>
        <p:txBody>
          <a:bodyPr wrap="square" rtlCol="0">
            <a:spAutoFit/>
          </a:bodyPr>
          <a:lstStyle/>
          <a:p>
            <a:r>
              <a:rPr lang="en-US" sz="2900" dirty="0" smtClean="0"/>
              <a:t>Edmund had asked Isaac to calculate again, and</a:t>
            </a:r>
            <a:r>
              <a:rPr lang="en-US" sz="2900" dirty="0"/>
              <a:t> </a:t>
            </a:r>
            <a:r>
              <a:rPr lang="en-US" sz="2900" dirty="0" smtClean="0"/>
              <a:t>about two years later, the </a:t>
            </a:r>
            <a:r>
              <a:rPr lang="en-US" sz="2900" u="sng" dirty="0" err="1"/>
              <a:t>Philosophiae</a:t>
            </a:r>
            <a:r>
              <a:rPr lang="en-US" sz="2900" u="sng" dirty="0"/>
              <a:t> </a:t>
            </a:r>
            <a:r>
              <a:rPr lang="en-US" sz="2900" u="sng" dirty="0" err="1"/>
              <a:t>Naturalis</a:t>
            </a:r>
            <a:r>
              <a:rPr lang="en-US" sz="2900" u="sng" dirty="0"/>
              <a:t> </a:t>
            </a:r>
            <a:r>
              <a:rPr lang="en-US" sz="2900" u="sng" dirty="0" err="1"/>
              <a:t>Principia</a:t>
            </a:r>
            <a:r>
              <a:rPr lang="en-US" sz="2900" u="sng" dirty="0"/>
              <a:t> </a:t>
            </a:r>
            <a:r>
              <a:rPr lang="en-US" sz="2900" dirty="0" smtClean="0"/>
              <a:t>Mathematica was published. Some scientists say this is the most important book in science. Robert Hooke tried to take credit for this, resulting in Isaac holding back the publication date, since it was actually his work. He ended up taking all the credit and deleting Robert's name from everything in the </a:t>
            </a:r>
            <a:r>
              <a:rPr lang="en-US" sz="2900" u="sng" dirty="0" err="1" smtClean="0"/>
              <a:t>Principia</a:t>
            </a:r>
            <a:r>
              <a:rPr lang="en-US" sz="2900" dirty="0" smtClean="0"/>
              <a:t>.</a:t>
            </a:r>
            <a:endParaRPr lang="en-US" sz="2900" dirty="0"/>
          </a:p>
        </p:txBody>
      </p:sp>
    </p:spTree>
    <p:extLst>
      <p:ext uri="{BB962C8B-B14F-4D97-AF65-F5344CB8AC3E}">
        <p14:creationId xmlns:p14="http://schemas.microsoft.com/office/powerpoint/2010/main" val="1274606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6834" y="1312586"/>
            <a:ext cx="9953133" cy="5001369"/>
          </a:xfrm>
          <a:prstGeom prst="rect">
            <a:avLst/>
          </a:prstGeom>
          <a:noFill/>
        </p:spPr>
        <p:txBody>
          <a:bodyPr wrap="square" rtlCol="0">
            <a:spAutoFit/>
          </a:bodyPr>
          <a:lstStyle/>
          <a:p>
            <a:r>
              <a:rPr lang="en-US" sz="2900" dirty="0" smtClean="0"/>
              <a:t>In 1689 Isaac  was chosen to represent Cambridge in Parliament. In 1696, Isaac was appointed Warden, and soon after, Master of the Mint. Isaac continued to use his power to influence academics. He was president of the Royal Society as well. He used his influence for good and bad. Today we know Isaac Newton mostly for his three laws of motion, which are stated in the </a:t>
            </a:r>
            <a:r>
              <a:rPr lang="en-US" sz="2900" u="sng" dirty="0" err="1" smtClean="0"/>
              <a:t>Principia</a:t>
            </a:r>
            <a:r>
              <a:rPr lang="en-US" sz="2900" u="sng" dirty="0" smtClean="0"/>
              <a:t>. </a:t>
            </a:r>
            <a:r>
              <a:rPr lang="en-US" sz="2900" dirty="0" smtClean="0"/>
              <a:t>Isaac Newton earned his title of Sir Isaac Newton on April 16th, 1705. He was knighted by Queen Anne for his achievements. Sir Isaac Newton died March 20, 1727.</a:t>
            </a:r>
            <a:endParaRPr lang="en-US" sz="2900" u="sng" dirty="0"/>
          </a:p>
        </p:txBody>
      </p:sp>
    </p:spTree>
    <p:extLst>
      <p:ext uri="{BB962C8B-B14F-4D97-AF65-F5344CB8AC3E}">
        <p14:creationId xmlns:p14="http://schemas.microsoft.com/office/powerpoint/2010/main" val="113561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VaporTrail_16x9</Template>
  <TotalTime>554</TotalTime>
  <Words>750</Words>
  <Application>Microsoft Office PowerPoint</Application>
  <PresentationFormat>Widescreen</PresentationFormat>
  <Paragraphs>17</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Century Gothic</vt:lpstr>
      <vt:lpstr>Vapor Trail</vt:lpstr>
      <vt:lpstr>Sir Isaac Newton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Jennifer Bauguss</cp:lastModifiedBy>
  <cp:revision>137</cp:revision>
  <dcterms:created xsi:type="dcterms:W3CDTF">2015-10-06T01:04:36Z</dcterms:created>
  <dcterms:modified xsi:type="dcterms:W3CDTF">2015-10-08T12:05:44Z</dcterms:modified>
</cp:coreProperties>
</file>